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1" r:id="rId4"/>
    <p:sldId id="275" r:id="rId5"/>
    <p:sldId id="282" r:id="rId6"/>
    <p:sldId id="279" r:id="rId7"/>
    <p:sldId id="284" r:id="rId8"/>
    <p:sldId id="283" r:id="rId9"/>
    <p:sldId id="278" r:id="rId10"/>
    <p:sldId id="285" r:id="rId11"/>
    <p:sldId id="281" r:id="rId12"/>
    <p:sldId id="276" r:id="rId13"/>
    <p:sldId id="274" r:id="rId14"/>
    <p:sldId id="286" r:id="rId15"/>
    <p:sldId id="277" r:id="rId16"/>
    <p:sldId id="273" r:id="rId17"/>
    <p:sldId id="287" r:id="rId18"/>
    <p:sldId id="288" r:id="rId19"/>
    <p:sldId id="258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89" r:id="rId28"/>
    <p:sldId id="291" r:id="rId29"/>
    <p:sldId id="268" r:id="rId30"/>
  </p:sldIdLst>
  <p:sldSz cx="18288000" cy="10287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Public Sans" panose="020B0604020202020204" charset="0"/>
      <p:regular r:id="rId35"/>
    </p:embeddedFont>
    <p:embeddedFont>
      <p:font typeface="Public Sans Bold" panose="020B0604020202020204" charset="0"/>
      <p:regular r:id="rId36"/>
    </p:embeddedFont>
    <p:embeddedFont>
      <p:font typeface="Sriracha" panose="020B0604020202020204" charset="-34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53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5.wdp"/><Relationship Id="rId7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32.png"/><Relationship Id="rId3" Type="http://schemas.openxmlformats.org/officeDocument/2006/relationships/image" Target="../media/image18.svg"/><Relationship Id="rId7" Type="http://schemas.openxmlformats.org/officeDocument/2006/relationships/image" Target="../media/image4.svg"/><Relationship Id="rId12" Type="http://schemas.microsoft.com/office/2007/relationships/hdphoto" Target="../media/hdphoto3.wdp"/><Relationship Id="rId2" Type="http://schemas.openxmlformats.org/officeDocument/2006/relationships/image" Target="../media/image37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30.png"/><Relationship Id="rId5" Type="http://schemas.openxmlformats.org/officeDocument/2006/relationships/image" Target="../media/image20.svg"/><Relationship Id="rId15" Type="http://schemas.openxmlformats.org/officeDocument/2006/relationships/image" Target="../media/image40.jpeg"/><Relationship Id="rId10" Type="http://schemas.openxmlformats.org/officeDocument/2006/relationships/image" Target="../media/image9.png"/><Relationship Id="rId4" Type="http://schemas.openxmlformats.org/officeDocument/2006/relationships/image" Target="../media/image38.png"/><Relationship Id="rId9" Type="http://schemas.openxmlformats.org/officeDocument/2006/relationships/image" Target="../media/image22.svg"/><Relationship Id="rId1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4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36.sv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2.svg"/><Relationship Id="rId7" Type="http://schemas.openxmlformats.org/officeDocument/2006/relationships/image" Target="../media/image3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32.sv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2.svg"/><Relationship Id="rId7" Type="http://schemas.openxmlformats.org/officeDocument/2006/relationships/image" Target="../media/image4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34.sv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.svg"/><Relationship Id="rId7" Type="http://schemas.openxmlformats.org/officeDocument/2006/relationships/image" Target="../media/image4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2.sv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2.svg"/><Relationship Id="rId7" Type="http://schemas.openxmlformats.org/officeDocument/2006/relationships/image" Target="../media/image4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2.svg"/><Relationship Id="rId7" Type="http://schemas.openxmlformats.org/officeDocument/2006/relationships/image" Target="../media/image2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8.sv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2.sv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0.png"/><Relationship Id="rId7" Type="http://schemas.openxmlformats.org/officeDocument/2006/relationships/image" Target="../media/image4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32.png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0.png"/><Relationship Id="rId7" Type="http://schemas.openxmlformats.org/officeDocument/2006/relationships/image" Target="../media/image4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32.png"/><Relationship Id="rId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4.svg"/><Relationship Id="rId7" Type="http://schemas.openxmlformats.org/officeDocument/2006/relationships/image" Target="../media/image58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32.svg"/><Relationship Id="rId5" Type="http://schemas.openxmlformats.org/officeDocument/2006/relationships/image" Target="../media/image56.svg"/><Relationship Id="rId10" Type="http://schemas.openxmlformats.org/officeDocument/2006/relationships/image" Target="../media/image43.png"/><Relationship Id="rId4" Type="http://schemas.openxmlformats.org/officeDocument/2006/relationships/image" Target="../media/image60.png"/><Relationship Id="rId9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9299" y="342900"/>
            <a:ext cx="17265301" cy="9524999"/>
          </a:xfrm>
          <a:custGeom>
            <a:avLst/>
            <a:gdLst/>
            <a:ahLst/>
            <a:cxnLst/>
            <a:rect l="l" t="t" r="r" b="b"/>
            <a:pathLst>
              <a:path w="15120507" h="8357517">
                <a:moveTo>
                  <a:pt x="0" y="0"/>
                </a:moveTo>
                <a:lnTo>
                  <a:pt x="15120506" y="0"/>
                </a:lnTo>
                <a:lnTo>
                  <a:pt x="15120506" y="8357516"/>
                </a:lnTo>
                <a:lnTo>
                  <a:pt x="0" y="8357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796324">
            <a:off x="554675" y="6848855"/>
            <a:ext cx="3900415" cy="1304866"/>
          </a:xfrm>
          <a:custGeom>
            <a:avLst/>
            <a:gdLst/>
            <a:ahLst/>
            <a:cxnLst/>
            <a:rect l="l" t="t" r="r" b="b"/>
            <a:pathLst>
              <a:path w="3900415" h="1304866">
                <a:moveTo>
                  <a:pt x="0" y="0"/>
                </a:moveTo>
                <a:lnTo>
                  <a:pt x="3900415" y="0"/>
                </a:lnTo>
                <a:lnTo>
                  <a:pt x="3900415" y="1304866"/>
                </a:lnTo>
                <a:lnTo>
                  <a:pt x="0" y="13048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328211" y="1691745"/>
            <a:ext cx="9435911" cy="6377457"/>
            <a:chOff x="0" y="-76200"/>
            <a:chExt cx="12581215" cy="8503275"/>
          </a:xfrm>
        </p:grpSpPr>
        <p:sp>
          <p:nvSpPr>
            <p:cNvPr id="5" name="TextBox 5"/>
            <p:cNvSpPr txBox="1"/>
            <p:nvPr/>
          </p:nvSpPr>
          <p:spPr>
            <a:xfrm>
              <a:off x="251791" y="1982688"/>
              <a:ext cx="12329424" cy="1477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3600" dirty="0" smtClean="0">
                  <a:solidFill>
                    <a:srgbClr val="0070C0"/>
                  </a:solidFill>
                  <a:latin typeface="Sriracha"/>
                  <a:ea typeface="Sriracha"/>
                  <a:cs typeface="Sriracha"/>
                  <a:sym typeface="Sriracha"/>
                </a:rPr>
                <a:t>LĨNH VỰC PHÁT TRIỂN NHẬN THỨC</a:t>
              </a:r>
            </a:p>
            <a:p>
              <a:pPr algn="ctr"/>
              <a:r>
                <a:rPr lang="en-US" sz="3600" dirty="0" smtClean="0">
                  <a:solidFill>
                    <a:srgbClr val="0070C0"/>
                  </a:solidFill>
                  <a:latin typeface="Sriracha"/>
                  <a:ea typeface="Sriracha"/>
                  <a:cs typeface="Sriracha"/>
                  <a:sym typeface="Sriracha"/>
                </a:rPr>
                <a:t>HOẠT ĐỘNG KHÁM PHÁ KHOA HỌC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334279"/>
              <a:ext cx="12329424" cy="20927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b="1" dirty="0" err="1" smtClean="0">
                  <a:solidFill>
                    <a:srgbClr val="292929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Độ</a:t>
              </a:r>
              <a:r>
                <a:rPr lang="en-US" sz="3000" b="1" dirty="0" smtClean="0">
                  <a:solidFill>
                    <a:srgbClr val="292929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 </a:t>
              </a:r>
              <a:r>
                <a:rPr lang="en-US" sz="3000" b="1" dirty="0" err="1" smtClean="0">
                  <a:solidFill>
                    <a:srgbClr val="292929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tuổi</a:t>
              </a:r>
              <a:r>
                <a:rPr lang="en-US" sz="3000" b="1" dirty="0" smtClean="0">
                  <a:solidFill>
                    <a:srgbClr val="292929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: 4-6 </a:t>
              </a:r>
              <a:r>
                <a:rPr lang="en-US" sz="3000" b="1" dirty="0" err="1" smtClean="0">
                  <a:solidFill>
                    <a:srgbClr val="292929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tuổi</a:t>
              </a:r>
              <a:endParaRPr lang="en-US" sz="3000" b="1" smtClean="0">
                <a:solidFill>
                  <a:srgbClr val="292929"/>
                </a:solidFill>
                <a:latin typeface="Public Sans"/>
                <a:ea typeface="Public Sans"/>
                <a:cs typeface="Public Sans"/>
                <a:sym typeface="Public Sans"/>
              </a:endParaRPr>
            </a:p>
            <a:p>
              <a:pPr algn="ctr">
                <a:lnSpc>
                  <a:spcPts val="4200"/>
                </a:lnSpc>
              </a:pPr>
              <a:endParaRPr lang="en-US" sz="3000" b="1" dirty="0" smtClean="0">
                <a:solidFill>
                  <a:srgbClr val="292929"/>
                </a:solidFill>
                <a:latin typeface="Public Sans"/>
                <a:ea typeface="Public Sans"/>
                <a:cs typeface="Public Sans"/>
                <a:sym typeface="Public Sans"/>
              </a:endParaRPr>
            </a:p>
            <a:p>
              <a:pPr algn="ctr">
                <a:lnSpc>
                  <a:spcPts val="4200"/>
                </a:lnSpc>
              </a:pPr>
              <a:r>
                <a:rPr lang="en-US" sz="3000" b="1" dirty="0" smtClean="0">
                  <a:solidFill>
                    <a:srgbClr val="292929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GIÁO VIÊN: TRẦN THỊ BÃO XUYÊN</a:t>
              </a:r>
              <a:endParaRPr lang="en-US" sz="3000" b="1" dirty="0">
                <a:solidFill>
                  <a:srgbClr val="292929"/>
                </a:solidFill>
                <a:latin typeface="Public Sans"/>
                <a:ea typeface="Public Sans"/>
                <a:cs typeface="Public Sans"/>
                <a:sym typeface="Public San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12329424" cy="13746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b="1" spc="44" dirty="0" smtClean="0">
                  <a:solidFill>
                    <a:srgbClr val="292929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UBND XÃ LỤC SĨ THÀNH</a:t>
              </a:r>
            </a:p>
            <a:p>
              <a:pPr algn="ctr">
                <a:lnSpc>
                  <a:spcPts val="4200"/>
                </a:lnSpc>
              </a:pPr>
              <a:r>
                <a:rPr lang="en-US" sz="3000" b="1" spc="44" dirty="0" smtClean="0">
                  <a:solidFill>
                    <a:srgbClr val="292929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TRƯỜNG MẦM NON LỤC SĨ THÀNH</a:t>
              </a:r>
              <a:endParaRPr lang="en-US" sz="3000" b="1" spc="44" dirty="0">
                <a:solidFill>
                  <a:srgbClr val="292929"/>
                </a:solidFill>
                <a:latin typeface="Public Sans Bold"/>
                <a:ea typeface="Public Sans Bold"/>
                <a:cs typeface="Public Sans Bold"/>
                <a:sym typeface="Public Sans Bold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337391" y="5962618"/>
            <a:ext cx="2428358" cy="2450743"/>
          </a:xfrm>
          <a:custGeom>
            <a:avLst/>
            <a:gdLst/>
            <a:ahLst/>
            <a:cxnLst/>
            <a:rect l="l" t="t" r="r" b="b"/>
            <a:pathLst>
              <a:path w="3458507" h="3269861">
                <a:moveTo>
                  <a:pt x="0" y="0"/>
                </a:moveTo>
                <a:lnTo>
                  <a:pt x="3458507" y="0"/>
                </a:lnTo>
                <a:lnTo>
                  <a:pt x="3458507" y="3269861"/>
                </a:lnTo>
                <a:lnTo>
                  <a:pt x="0" y="32698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316855">
            <a:off x="14090388" y="1686262"/>
            <a:ext cx="3201028" cy="1018509"/>
          </a:xfrm>
          <a:custGeom>
            <a:avLst/>
            <a:gdLst/>
            <a:ahLst/>
            <a:cxnLst/>
            <a:rect l="l" t="t" r="r" b="b"/>
            <a:pathLst>
              <a:path w="3201028" h="1018509">
                <a:moveTo>
                  <a:pt x="0" y="0"/>
                </a:moveTo>
                <a:lnTo>
                  <a:pt x="3201028" y="0"/>
                </a:lnTo>
                <a:lnTo>
                  <a:pt x="3201028" y="1018509"/>
                </a:lnTo>
                <a:lnTo>
                  <a:pt x="0" y="10185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492871" y="7962900"/>
            <a:ext cx="1795129" cy="1350068"/>
          </a:xfrm>
          <a:custGeom>
            <a:avLst/>
            <a:gdLst/>
            <a:ahLst/>
            <a:cxnLst/>
            <a:rect l="l" t="t" r="r" b="b"/>
            <a:pathLst>
              <a:path w="2812641" h="2700136">
                <a:moveTo>
                  <a:pt x="0" y="0"/>
                </a:moveTo>
                <a:lnTo>
                  <a:pt x="2812641" y="0"/>
                </a:lnTo>
                <a:lnTo>
                  <a:pt x="2812641" y="2700136"/>
                </a:lnTo>
                <a:lnTo>
                  <a:pt x="0" y="27001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5"/>
          <p:cNvSpPr txBox="1"/>
          <p:nvPr/>
        </p:nvSpPr>
        <p:spPr>
          <a:xfrm>
            <a:off x="2819400" y="4414160"/>
            <a:ext cx="13184325" cy="1679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090"/>
              </a:lnSpc>
            </a:pPr>
            <a:r>
              <a:rPr lang="en-US" sz="6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ĐỀ TÀI: KHÁM PHÁ CÁC GIÁC QUAN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Những công dụng bất ngờ từ ớ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6" name="Picture 6" descr="10 đối tượng không nên ăn ớ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181100"/>
            <a:ext cx="11049000" cy="736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3"/>
          <p:cNvSpPr txBox="1"/>
          <p:nvPr/>
        </p:nvSpPr>
        <p:spPr>
          <a:xfrm>
            <a:off x="4339418" y="7734764"/>
            <a:ext cx="8995581" cy="129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Đây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là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gì</a:t>
            </a:r>
            <a:r>
              <a:rPr lang="en-US" sz="8800" dirty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?</a:t>
            </a:r>
            <a:endParaRPr lang="en-US" sz="8800" dirty="0" smtClean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</p:spTree>
    <p:extLst>
      <p:ext uri="{BB962C8B-B14F-4D97-AF65-F5344CB8AC3E}">
        <p14:creationId xmlns:p14="http://schemas.microsoft.com/office/powerpoint/2010/main" val="287374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ữa tươi tiệt trùng có đường Vinamilk 180ml - Lốc 4 hộ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304" y="5219700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ình ảnh Quả Chanh Họ Cam Quýt PNG , Quả Chanh Trong Bếp, Nền Trái Cây Chanh,  đồ Họa Trái Chanh PNG trong suốt và Vector để tải xuống miễn phí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-190500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ơn 733.400 Thuốc Viên ảnh, hình chụp &amp; hình ảnh trả phí bản quyền một lần  sẵn có - i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232" y="4991100"/>
            <a:ext cx="4772736" cy="477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ÌNH ẢNH MẦM NON: Cái MIỆ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15362" b="20827"/>
          <a:stretch/>
        </p:blipFill>
        <p:spPr bwMode="auto">
          <a:xfrm>
            <a:off x="685800" y="1549189"/>
            <a:ext cx="7391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3"/>
          <p:cNvSpPr txBox="1"/>
          <p:nvPr/>
        </p:nvSpPr>
        <p:spPr>
          <a:xfrm>
            <a:off x="228600" y="279611"/>
            <a:ext cx="4724400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Vị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endParaRPr lang="en-US" sz="138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944805" y="1409700"/>
            <a:ext cx="2703395" cy="720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50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8600" y="114300"/>
            <a:ext cx="17907000" cy="9906000"/>
          </a:xfrm>
          <a:custGeom>
            <a:avLst/>
            <a:gdLst/>
            <a:ahLst/>
            <a:cxnLst/>
            <a:rect l="l" t="t" r="r" b="b"/>
            <a:pathLst>
              <a:path w="15120507" h="8357517">
                <a:moveTo>
                  <a:pt x="0" y="0"/>
                </a:moveTo>
                <a:lnTo>
                  <a:pt x="15120506" y="0"/>
                </a:lnTo>
                <a:lnTo>
                  <a:pt x="15120506" y="8357516"/>
                </a:lnTo>
                <a:lnTo>
                  <a:pt x="0" y="8357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Rounded Rectangle 3"/>
          <p:cNvSpPr/>
          <p:nvPr/>
        </p:nvSpPr>
        <p:spPr>
          <a:xfrm>
            <a:off x="666750" y="1028700"/>
            <a:ext cx="4895850" cy="342900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2801599" y="5829300"/>
            <a:ext cx="4782688" cy="3429000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785637" y="3352800"/>
            <a:ext cx="4781550" cy="3429000"/>
          </a:xfrm>
          <a:prstGeom prst="roundRect">
            <a:avLst/>
          </a:prstGeom>
          <a:solidFill>
            <a:srgbClr val="00B0F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38200" y="5829300"/>
            <a:ext cx="4724400" cy="34290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2801599" y="1028700"/>
            <a:ext cx="4782687" cy="34290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81200" y="488736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sz="287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89394" y="5289336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287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08282" y="2743199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sz="287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321063" y="483617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sz="28700" b="1" cap="none" spc="0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360434" y="5289335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sz="287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449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ếng Gà gáy , Tiếng gà trống gáy , tiếng gà gáy buổi sáng tại các thôn quê - YouTub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419100"/>
            <a:ext cx="4876800" cy="4876800"/>
          </a:xfrm>
          <a:prstGeom prst="rect">
            <a:avLst/>
          </a:prstGeom>
        </p:spPr>
      </p:pic>
      <p:pic>
        <p:nvPicPr>
          <p:cNvPr id="7172" name="Picture 4" descr="Hình ảnh Rơm Rạ đống Cỏ Khô PNG , Đống Cỏ Khô, Cọc Rơm, Rơm PNG miễn phí  tải tập tin PSDComment và Vec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857500"/>
            <a:ext cx="7772400" cy="777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ình ảnh Gà Trống Gáy PNG, Vector, PSD, và biểu tượng để tải về miễn phí |  pngtree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0" y="638968"/>
            <a:ext cx="6438900" cy="361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75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01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457200" y="266700"/>
            <a:ext cx="9144000" cy="7848600"/>
          </a:xfrm>
          <a:prstGeom prst="cloudCallout">
            <a:avLst>
              <a:gd name="adj1" fmla="val 75903"/>
              <a:gd name="adj2" fmla="val 12238"/>
            </a:avLst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197100" y="2628900"/>
            <a:ext cx="5346700" cy="4962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riracha"/>
                <a:cs typeface="Times New Roman" panose="02020603050405020304" pitchFamily="18" charset="0"/>
                <a:sym typeface="Sriracha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gáy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9900"/>
              </a:lnSpc>
            </a:pP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ea typeface="Sriracha"/>
              <a:cs typeface="Times New Roman" panose="02020603050405020304" pitchFamily="18" charset="0"/>
              <a:sym typeface="Sriracha"/>
            </a:endParaRPr>
          </a:p>
        </p:txBody>
      </p:sp>
      <p:pic>
        <p:nvPicPr>
          <p:cNvPr id="8194" name="Picture 2" descr="Xem tướng tai đàn ông đoán vận mệnh giàu sang hay bần hà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00" t="914" r="7000" b="1950"/>
          <a:stretch/>
        </p:blipFill>
        <p:spPr bwMode="auto">
          <a:xfrm>
            <a:off x="12496800" y="2781300"/>
            <a:ext cx="542314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3"/>
          <p:cNvSpPr txBox="1"/>
          <p:nvPr/>
        </p:nvSpPr>
        <p:spPr>
          <a:xfrm>
            <a:off x="6553200" y="7886700"/>
            <a:ext cx="6934200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Thính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endParaRPr lang="en-US" sz="138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</p:spTree>
    <p:extLst>
      <p:ext uri="{BB962C8B-B14F-4D97-AF65-F5344CB8AC3E}">
        <p14:creationId xmlns:p14="http://schemas.microsoft.com/office/powerpoint/2010/main" val="168076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8600" y="114300"/>
            <a:ext cx="17907000" cy="9906000"/>
          </a:xfrm>
          <a:custGeom>
            <a:avLst/>
            <a:gdLst/>
            <a:ahLst/>
            <a:cxnLst/>
            <a:rect l="l" t="t" r="r" b="b"/>
            <a:pathLst>
              <a:path w="15120507" h="8357517">
                <a:moveTo>
                  <a:pt x="0" y="0"/>
                </a:moveTo>
                <a:lnTo>
                  <a:pt x="15120506" y="0"/>
                </a:lnTo>
                <a:lnTo>
                  <a:pt x="15120506" y="8357516"/>
                </a:lnTo>
                <a:lnTo>
                  <a:pt x="0" y="8357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Rounded Rectangle 3"/>
          <p:cNvSpPr/>
          <p:nvPr/>
        </p:nvSpPr>
        <p:spPr>
          <a:xfrm>
            <a:off x="666750" y="1028700"/>
            <a:ext cx="4895850" cy="342900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2801599" y="5829300"/>
            <a:ext cx="4782688" cy="3429000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785637" y="3352800"/>
            <a:ext cx="4781550" cy="3429000"/>
          </a:xfrm>
          <a:prstGeom prst="roundRect">
            <a:avLst/>
          </a:prstGeom>
          <a:solidFill>
            <a:srgbClr val="00B0F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38200" y="5829300"/>
            <a:ext cx="4724400" cy="34290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2801599" y="1028700"/>
            <a:ext cx="4782687" cy="34290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81200" y="488736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sz="287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89394" y="5289336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287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08282" y="2743199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sz="287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321063" y="483617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sz="28700" b="1" cap="none" spc="0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360434" y="5289335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sz="287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400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uyển tập 137 tranh tô màu cho bé theo chủ đề ngộ nghĩnh và hấp dẫn (có  file in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7" t="14667" r="7999" b="14667"/>
          <a:stretch/>
        </p:blipFill>
        <p:spPr bwMode="auto">
          <a:xfrm>
            <a:off x="1066800" y="190500"/>
            <a:ext cx="11201400" cy="949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3"/>
          <p:cNvSpPr txBox="1"/>
          <p:nvPr/>
        </p:nvSpPr>
        <p:spPr>
          <a:xfrm>
            <a:off x="12496800" y="2476500"/>
            <a:ext cx="5334000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Em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bé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dung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gì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để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tô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màu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vậy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các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con?</a:t>
            </a:r>
            <a:endParaRPr lang="en-US" sz="138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</p:spTree>
    <p:extLst>
      <p:ext uri="{BB962C8B-B14F-4D97-AF65-F5344CB8AC3E}">
        <p14:creationId xmlns:p14="http://schemas.microsoft.com/office/powerpoint/2010/main" val="286138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Dos Manos De Los Niños En Un Fondo Aislado Fotos, retratos, imágenes y  fotografía de archivo libres de derecho. Image 23837727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21759"/>
            <a:ext cx="12382500" cy="904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73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ình ảnh Bút Chì Màu Vàng Vectơ PNG , Nhãn Dán Clipart Bút Chì Kỹ Thuật Số  Minh Họa Dễ Thương Phim Hoạt Hình, Nhãn Dán, Clip Nghệ Thuật PNG và Vector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7675" y="6492140"/>
            <a:ext cx="5772150" cy="384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ô Gái Dễ Thương Cầm Một Cái Muỗng Và Nĩa Với Tấm Trắng Rỗng Trên Nền Trắng  Hình minh họa Sẵn có - Tải xuống Hình ảnh Ngay bây giờ - i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4201805"/>
            <a:ext cx="5829300" cy="58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ình ảnh Tay Cầm Một Cốc Gốm đỏ Rực Rỡ PNG , Cái Ca, Cốc Gốm, Cốc đỏ PNG  trong suốt và Vector để tải xuống miễn phí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399" y="19902"/>
            <a:ext cx="4742597" cy="47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ình ảnh Cậu Bé Hoạt Hình Cầm Bàn Chải đánh Răng Và Kem đánh Răng Trên Tay  PNG , Cậu Bé Hoạt Hình, Bàn Chải đánh Răng, Cậu Bé Hoạt Hình Cầ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37" y="4201805"/>
            <a:ext cx="5542696" cy="554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os Manos De Los Niños En Un Fondo Aislado Fotos, retratos, imágenes y  fotografía de archivo libres de derecho. Image 23837727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2" y="750276"/>
            <a:ext cx="5881688" cy="428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3"/>
          <p:cNvSpPr txBox="1"/>
          <p:nvPr/>
        </p:nvSpPr>
        <p:spPr>
          <a:xfrm>
            <a:off x="3764756" y="495300"/>
            <a:ext cx="6934200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Xúc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endParaRPr lang="en-US" sz="138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5324475" y="1485900"/>
            <a:ext cx="619125" cy="1828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83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C8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575" y="8300631"/>
            <a:ext cx="1447800" cy="1981606"/>
          </a:xfrm>
          <a:custGeom>
            <a:avLst/>
            <a:gdLst/>
            <a:ahLst/>
            <a:cxnLst/>
            <a:rect l="l" t="t" r="r" b="b"/>
            <a:pathLst>
              <a:path w="4791719" h="5479096">
                <a:moveTo>
                  <a:pt x="0" y="0"/>
                </a:moveTo>
                <a:lnTo>
                  <a:pt x="4791719" y="0"/>
                </a:lnTo>
                <a:lnTo>
                  <a:pt x="4791719" y="5479096"/>
                </a:lnTo>
                <a:lnTo>
                  <a:pt x="0" y="54790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05950" y="199820"/>
            <a:ext cx="17677250" cy="9820479"/>
          </a:xfrm>
          <a:custGeom>
            <a:avLst/>
            <a:gdLst/>
            <a:ahLst/>
            <a:cxnLst/>
            <a:rect l="l" t="t" r="r" b="b"/>
            <a:pathLst>
              <a:path w="8659618" h="7840890">
                <a:moveTo>
                  <a:pt x="0" y="0"/>
                </a:moveTo>
                <a:lnTo>
                  <a:pt x="8659618" y="0"/>
                </a:lnTo>
                <a:lnTo>
                  <a:pt x="8659618" y="7840890"/>
                </a:lnTo>
                <a:lnTo>
                  <a:pt x="0" y="78408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737372">
            <a:off x="14437544" y="1361956"/>
            <a:ext cx="3032652" cy="1014560"/>
          </a:xfrm>
          <a:custGeom>
            <a:avLst/>
            <a:gdLst/>
            <a:ahLst/>
            <a:cxnLst/>
            <a:rect l="l" t="t" r="r" b="b"/>
            <a:pathLst>
              <a:path w="3032652" h="1014560">
                <a:moveTo>
                  <a:pt x="0" y="0"/>
                </a:moveTo>
                <a:lnTo>
                  <a:pt x="3032652" y="0"/>
                </a:lnTo>
                <a:lnTo>
                  <a:pt x="3032652" y="1014560"/>
                </a:lnTo>
                <a:lnTo>
                  <a:pt x="0" y="10145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241361" y="1071155"/>
            <a:ext cx="10541439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59"/>
              </a:lnSpc>
            </a:pPr>
            <a:r>
              <a:rPr lang="en-US" sz="11500" dirty="0" err="1" smtClean="0">
                <a:solidFill>
                  <a:srgbClr val="0070C0"/>
                </a:solidFill>
                <a:latin typeface="Sriracha"/>
                <a:ea typeface="Sriracha"/>
                <a:cs typeface="Sriracha"/>
                <a:sym typeface="Sriracha"/>
              </a:rPr>
              <a:t>Có</a:t>
            </a:r>
            <a:r>
              <a:rPr lang="en-US" sz="11500" dirty="0" smtClean="0">
                <a:solidFill>
                  <a:srgbClr val="0070C0"/>
                </a:solidFill>
                <a:latin typeface="Sriracha"/>
                <a:ea typeface="Sriracha"/>
                <a:cs typeface="Sriracha"/>
                <a:sym typeface="Sriracha"/>
              </a:rPr>
              <a:t> 5 </a:t>
            </a:r>
            <a:r>
              <a:rPr lang="en-US" sz="11500" dirty="0" err="1" smtClean="0">
                <a:solidFill>
                  <a:srgbClr val="0070C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r>
              <a:rPr lang="en-US" sz="11500" dirty="0" smtClean="0">
                <a:solidFill>
                  <a:srgbClr val="0070C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11500" dirty="0" err="1" smtClean="0">
                <a:solidFill>
                  <a:srgbClr val="0070C0"/>
                </a:solidFill>
                <a:latin typeface="Sriracha"/>
                <a:ea typeface="Sriracha"/>
                <a:cs typeface="Sriracha"/>
                <a:sym typeface="Sriracha"/>
              </a:rPr>
              <a:t>quan</a:t>
            </a:r>
            <a:r>
              <a:rPr lang="en-US" sz="11500" dirty="0" smtClean="0">
                <a:solidFill>
                  <a:srgbClr val="0070C0"/>
                </a:solidFill>
                <a:latin typeface="Sriracha"/>
                <a:ea typeface="Sriracha"/>
                <a:cs typeface="Sriracha"/>
                <a:sym typeface="Sriracha"/>
              </a:rPr>
              <a:t>:</a:t>
            </a:r>
            <a:endParaRPr lang="en-US" sz="11500" dirty="0">
              <a:solidFill>
                <a:srgbClr val="0070C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305950" y="190500"/>
            <a:ext cx="3152117" cy="3026032"/>
          </a:xfrm>
          <a:custGeom>
            <a:avLst/>
            <a:gdLst/>
            <a:ahLst/>
            <a:cxnLst/>
            <a:rect l="l" t="t" r="r" b="b"/>
            <a:pathLst>
              <a:path w="3152117" h="3026032">
                <a:moveTo>
                  <a:pt x="0" y="0"/>
                </a:moveTo>
                <a:lnTo>
                  <a:pt x="3152117" y="0"/>
                </a:lnTo>
                <a:lnTo>
                  <a:pt x="3152117" y="3026032"/>
                </a:lnTo>
                <a:lnTo>
                  <a:pt x="0" y="30260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3"/>
          <p:cNvSpPr txBox="1"/>
          <p:nvPr/>
        </p:nvSpPr>
        <p:spPr>
          <a:xfrm>
            <a:off x="3697342" y="2166911"/>
            <a:ext cx="6934200" cy="6347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900"/>
              </a:lnSpc>
            </a:pP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1.Thị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endParaRPr lang="en-US" sz="8800" dirty="0" smtClean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  <a:p>
            <a:pPr>
              <a:lnSpc>
                <a:spcPts val="9900"/>
              </a:lnSpc>
            </a:pP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2.Khứu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endParaRPr lang="en-US" sz="88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  <a:p>
            <a:pPr>
              <a:lnSpc>
                <a:spcPts val="9900"/>
              </a:lnSpc>
            </a:pP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3.Vị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endParaRPr lang="en-US" sz="8800" dirty="0" smtClean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  <a:p>
            <a:pPr>
              <a:lnSpc>
                <a:spcPts val="9900"/>
              </a:lnSpc>
            </a:pP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4.Thính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endParaRPr lang="en-US" sz="8800" dirty="0" smtClean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  <a:p>
            <a:pPr>
              <a:lnSpc>
                <a:spcPts val="9900"/>
              </a:lnSpc>
            </a:pP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5.Xúc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endParaRPr lang="en-US" sz="138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907524" y="2306113"/>
            <a:ext cx="1905000" cy="914400"/>
            <a:chOff x="5147481" y="2628900"/>
            <a:chExt cx="8035119" cy="3962400"/>
          </a:xfrm>
        </p:grpSpPr>
        <p:pic>
          <p:nvPicPr>
            <p:cNvPr id="9" name="Picture 2" descr="Pestañas De Dibujos Animados PNG ,dibujos Clipart De Dibujos Animados,  Imágenes Prediseñadas De Pestañas, Pegatina Clipart Persona Ojo Con  Pestañas Y Pestañas Largas Ilustración Vectorial Caricatura PNG y Vector  para Descargar Gratis |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0200" y="2628900"/>
              <a:ext cx="3962400" cy="396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 descr="Pestañas De Dibujos Animados PNG ,dibujos Clipart De Dibujos Animados,  Imágenes Prediseñadas De Pestañas, Pegatina Clipart Persona Ojo Con  Pestañas Y Pestañas Largas Ilustración Vectorial Caricatura PNG y Vector  para Descargar Gratis |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147481" y="2628900"/>
              <a:ext cx="4191000" cy="396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Picture 2" descr="Xem tướng tai đàn ông đoán vận mệnh giàu sang hay bần hà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00" t="914" r="7000" b="1950"/>
          <a:stretch/>
        </p:blipFill>
        <p:spPr bwMode="auto">
          <a:xfrm>
            <a:off x="10340292" y="5898254"/>
            <a:ext cx="1061049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Dos Manos De Los Niños En Un Fondo Aislado Fotos, retratos, imágenes y  fotografía de archivo libres de derecho. Image 2383772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0292" y="7323045"/>
            <a:ext cx="1829006" cy="133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ÌNH ẢNH MẦM NON: Cái MIỆN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15362" b="20827"/>
          <a:stretch/>
        </p:blipFill>
        <p:spPr bwMode="auto">
          <a:xfrm>
            <a:off x="9896126" y="4826968"/>
            <a:ext cx="1828800" cy="101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ình ảnh Một Chiếc Mũi Hoạt Hình Với Kích Thước Cực Lớn Với Vẻ Ngoài Hài  Hước Và Vui Tươi PNG , Mũi Người, Mũi Hoạt Hình, Mũi PNG trong suốt và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061" y="3117166"/>
            <a:ext cx="1728930" cy="172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05000" y="342900"/>
            <a:ext cx="15120507" cy="8357517"/>
          </a:xfrm>
          <a:custGeom>
            <a:avLst/>
            <a:gdLst/>
            <a:ahLst/>
            <a:cxnLst/>
            <a:rect l="l" t="t" r="r" b="b"/>
            <a:pathLst>
              <a:path w="15120507" h="8357517">
                <a:moveTo>
                  <a:pt x="0" y="0"/>
                </a:moveTo>
                <a:lnTo>
                  <a:pt x="15120506" y="0"/>
                </a:lnTo>
                <a:lnTo>
                  <a:pt x="15120506" y="8357516"/>
                </a:lnTo>
                <a:lnTo>
                  <a:pt x="0" y="8357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352800" y="1743546"/>
            <a:ext cx="12801599" cy="2539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000" dirty="0" err="1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Chào</a:t>
            </a:r>
            <a:r>
              <a:rPr lang="en-US" sz="9000" dirty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mừng</a:t>
            </a:r>
            <a:endParaRPr lang="en-US" sz="9000" dirty="0">
              <a:solidFill>
                <a:srgbClr val="CD4343"/>
              </a:solidFill>
              <a:latin typeface="Sriracha"/>
              <a:ea typeface="Sriracha"/>
              <a:cs typeface="Sriracha"/>
              <a:sym typeface="Sriracha"/>
            </a:endParaRPr>
          </a:p>
          <a:p>
            <a:pPr algn="ctr">
              <a:lnSpc>
                <a:spcPts val="9900"/>
              </a:lnSpc>
            </a:pP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Đến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với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trò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chơi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endParaRPr lang="en-US" sz="138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28700" y="1028700"/>
            <a:ext cx="4310871" cy="3190045"/>
          </a:xfrm>
          <a:custGeom>
            <a:avLst/>
            <a:gdLst/>
            <a:ahLst/>
            <a:cxnLst/>
            <a:rect l="l" t="t" r="r" b="b"/>
            <a:pathLst>
              <a:path w="4310871" h="3190045">
                <a:moveTo>
                  <a:pt x="0" y="0"/>
                </a:moveTo>
                <a:lnTo>
                  <a:pt x="4310871" y="0"/>
                </a:lnTo>
                <a:lnTo>
                  <a:pt x="4310871" y="3190045"/>
                </a:lnTo>
                <a:lnTo>
                  <a:pt x="0" y="31900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988409">
            <a:off x="13780112" y="7856346"/>
            <a:ext cx="3406834" cy="1003467"/>
          </a:xfrm>
          <a:custGeom>
            <a:avLst/>
            <a:gdLst/>
            <a:ahLst/>
            <a:cxnLst/>
            <a:rect l="l" t="t" r="r" b="b"/>
            <a:pathLst>
              <a:path w="3406834" h="1003467">
                <a:moveTo>
                  <a:pt x="0" y="0"/>
                </a:moveTo>
                <a:lnTo>
                  <a:pt x="3406834" y="0"/>
                </a:lnTo>
                <a:lnTo>
                  <a:pt x="3406834" y="1003467"/>
                </a:lnTo>
                <a:lnTo>
                  <a:pt x="0" y="10034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3064453" y="5664171"/>
            <a:ext cx="12801599" cy="1590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166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Ô </a:t>
            </a:r>
            <a:r>
              <a:rPr lang="en-US" sz="166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số</a:t>
            </a:r>
            <a:r>
              <a:rPr lang="en-US" sz="166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166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bí</a:t>
            </a:r>
            <a:r>
              <a:rPr lang="en-US" sz="166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166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mật</a:t>
            </a:r>
            <a:endParaRPr lang="en-US" sz="287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84037" y="1130720"/>
            <a:ext cx="14519927" cy="8025559"/>
          </a:xfrm>
          <a:custGeom>
            <a:avLst/>
            <a:gdLst/>
            <a:ahLst/>
            <a:cxnLst/>
            <a:rect l="l" t="t" r="r" b="b"/>
            <a:pathLst>
              <a:path w="14519927" h="8025559">
                <a:moveTo>
                  <a:pt x="0" y="0"/>
                </a:moveTo>
                <a:lnTo>
                  <a:pt x="14519926" y="0"/>
                </a:lnTo>
                <a:lnTo>
                  <a:pt x="14519926" y="8025560"/>
                </a:lnTo>
                <a:lnTo>
                  <a:pt x="0" y="8025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886915" y="3161695"/>
            <a:ext cx="10514169" cy="2664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11500" dirty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5 </a:t>
            </a:r>
            <a:r>
              <a:rPr lang="en-US" sz="11500" dirty="0" err="1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quy</a:t>
            </a:r>
            <a:r>
              <a:rPr lang="en-US" sz="11500" dirty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11500" dirty="0" err="1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tắc</a:t>
            </a:r>
            <a:r>
              <a:rPr lang="en-US" sz="11500" dirty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115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bảo</a:t>
            </a:r>
            <a:r>
              <a:rPr lang="en-US" sz="115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115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vệ</a:t>
            </a:r>
            <a:r>
              <a:rPr lang="en-US" sz="115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115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các</a:t>
            </a:r>
            <a:r>
              <a:rPr lang="en-US" sz="115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115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r>
              <a:rPr lang="en-US" sz="115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115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quan</a:t>
            </a:r>
            <a:endParaRPr lang="en-US" sz="115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815127" y="5894719"/>
            <a:ext cx="3290815" cy="3762886"/>
          </a:xfrm>
          <a:custGeom>
            <a:avLst/>
            <a:gdLst/>
            <a:ahLst/>
            <a:cxnLst/>
            <a:rect l="l" t="t" r="r" b="b"/>
            <a:pathLst>
              <a:path w="3290815" h="3762886">
                <a:moveTo>
                  <a:pt x="0" y="0"/>
                </a:moveTo>
                <a:lnTo>
                  <a:pt x="3290815" y="0"/>
                </a:lnTo>
                <a:lnTo>
                  <a:pt x="3290815" y="3762886"/>
                </a:lnTo>
                <a:lnTo>
                  <a:pt x="0" y="3762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420502" flipH="1">
            <a:off x="14401085" y="899350"/>
            <a:ext cx="2763229" cy="1708178"/>
          </a:xfrm>
          <a:custGeom>
            <a:avLst/>
            <a:gdLst/>
            <a:ahLst/>
            <a:cxnLst/>
            <a:rect l="l" t="t" r="r" b="b"/>
            <a:pathLst>
              <a:path w="2763229" h="1708178">
                <a:moveTo>
                  <a:pt x="2763229" y="0"/>
                </a:moveTo>
                <a:lnTo>
                  <a:pt x="0" y="0"/>
                </a:lnTo>
                <a:lnTo>
                  <a:pt x="0" y="1708178"/>
                </a:lnTo>
                <a:lnTo>
                  <a:pt x="2763229" y="1708178"/>
                </a:lnTo>
                <a:lnTo>
                  <a:pt x="276322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03006" y="317653"/>
            <a:ext cx="16104439" cy="8901363"/>
          </a:xfrm>
          <a:custGeom>
            <a:avLst/>
            <a:gdLst/>
            <a:ahLst/>
            <a:cxnLst/>
            <a:rect l="l" t="t" r="r" b="b"/>
            <a:pathLst>
              <a:path w="16104439" h="8901363">
                <a:moveTo>
                  <a:pt x="0" y="0"/>
                </a:moveTo>
                <a:lnTo>
                  <a:pt x="16104438" y="0"/>
                </a:lnTo>
                <a:lnTo>
                  <a:pt x="16104438" y="8901362"/>
                </a:lnTo>
                <a:lnTo>
                  <a:pt x="0" y="89013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800600" y="1378943"/>
            <a:ext cx="14193510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900"/>
              </a:lnSpc>
            </a:pP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Quy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tắc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1: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bảo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vệ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mắt</a:t>
            </a:r>
            <a:endParaRPr lang="en-US" sz="9000" dirty="0">
              <a:solidFill>
                <a:srgbClr val="CD4343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6402477" y="8703378"/>
            <a:ext cx="1885523" cy="1576928"/>
          </a:xfrm>
          <a:custGeom>
            <a:avLst/>
            <a:gdLst/>
            <a:ahLst/>
            <a:cxnLst/>
            <a:rect l="l" t="t" r="r" b="b"/>
            <a:pathLst>
              <a:path w="3942923" h="3785206">
                <a:moveTo>
                  <a:pt x="0" y="0"/>
                </a:moveTo>
                <a:lnTo>
                  <a:pt x="3942923" y="0"/>
                </a:lnTo>
                <a:lnTo>
                  <a:pt x="3942923" y="3785206"/>
                </a:lnTo>
                <a:lnTo>
                  <a:pt x="0" y="37852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214871">
            <a:off x="311447" y="1295335"/>
            <a:ext cx="3695481" cy="1195992"/>
          </a:xfrm>
          <a:custGeom>
            <a:avLst/>
            <a:gdLst/>
            <a:ahLst/>
            <a:cxnLst/>
            <a:rect l="l" t="t" r="r" b="b"/>
            <a:pathLst>
              <a:path w="3695481" h="1195992">
                <a:moveTo>
                  <a:pt x="0" y="0"/>
                </a:moveTo>
                <a:lnTo>
                  <a:pt x="3695481" y="0"/>
                </a:lnTo>
                <a:lnTo>
                  <a:pt x="3695481" y="1195992"/>
                </a:lnTo>
                <a:lnTo>
                  <a:pt x="0" y="11959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7"/>
          <p:cNvSpPr txBox="1"/>
          <p:nvPr/>
        </p:nvSpPr>
        <p:spPr>
          <a:xfrm>
            <a:off x="1219200" y="3093843"/>
            <a:ext cx="1036207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40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Không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dụi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mắt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bằng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tay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bẩn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Giữ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khoảng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cách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khi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xem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tivi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điện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thoại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máy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tính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Đọc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sách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vẽ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tranh</a:t>
            </a:r>
            <a:r>
              <a:rPr lang="en-US" altLang="en-US" sz="4000" dirty="0">
                <a:latin typeface="Arial" panose="020B0604020202020204" pitchFamily="34" charset="0"/>
              </a:rPr>
              <a:t> ở </a:t>
            </a:r>
            <a:r>
              <a:rPr lang="en-US" altLang="en-US" sz="4000" dirty="0" err="1">
                <a:latin typeface="Arial" panose="020B0604020202020204" pitchFamily="34" charset="0"/>
              </a:rPr>
              <a:t>nơi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đủ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ánh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sáng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Ăn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nhiều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rau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xanh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trái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cây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tốt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mắt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Khi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mắt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bị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đau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đỏ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hoặc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có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dị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vật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báo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ngay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người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lớn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12291" name="Picture 3" descr="Request Rejecte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4" t="18784" r="18106" b="11616"/>
          <a:stretch/>
        </p:blipFill>
        <p:spPr bwMode="auto">
          <a:xfrm>
            <a:off x="11430000" y="2560164"/>
            <a:ext cx="6019801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C8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8425" y="90488"/>
            <a:ext cx="16104439" cy="10196512"/>
          </a:xfrm>
          <a:custGeom>
            <a:avLst/>
            <a:gdLst/>
            <a:ahLst/>
            <a:cxnLst/>
            <a:rect l="l" t="t" r="r" b="b"/>
            <a:pathLst>
              <a:path w="16104439" h="8901363">
                <a:moveTo>
                  <a:pt x="0" y="0"/>
                </a:moveTo>
                <a:lnTo>
                  <a:pt x="16104438" y="0"/>
                </a:lnTo>
                <a:lnTo>
                  <a:pt x="16104438" y="8901362"/>
                </a:lnTo>
                <a:lnTo>
                  <a:pt x="0" y="89013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552848">
            <a:off x="620911" y="8095902"/>
            <a:ext cx="3564719" cy="1134229"/>
          </a:xfrm>
          <a:custGeom>
            <a:avLst/>
            <a:gdLst/>
            <a:ahLst/>
            <a:cxnLst/>
            <a:rect l="l" t="t" r="r" b="b"/>
            <a:pathLst>
              <a:path w="3564719" h="1134229">
                <a:moveTo>
                  <a:pt x="0" y="0"/>
                </a:moveTo>
                <a:lnTo>
                  <a:pt x="3564719" y="0"/>
                </a:lnTo>
                <a:lnTo>
                  <a:pt x="3564719" y="1134229"/>
                </a:lnTo>
                <a:lnTo>
                  <a:pt x="0" y="11342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556164" y="1316066"/>
            <a:ext cx="3703136" cy="2740321"/>
          </a:xfrm>
          <a:custGeom>
            <a:avLst/>
            <a:gdLst/>
            <a:ahLst/>
            <a:cxnLst/>
            <a:rect l="l" t="t" r="r" b="b"/>
            <a:pathLst>
              <a:path w="3703136" h="2740321">
                <a:moveTo>
                  <a:pt x="0" y="0"/>
                </a:moveTo>
                <a:lnTo>
                  <a:pt x="3703136" y="0"/>
                </a:lnTo>
                <a:lnTo>
                  <a:pt x="3703136" y="2740321"/>
                </a:lnTo>
                <a:lnTo>
                  <a:pt x="0" y="27403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676400" y="1638300"/>
            <a:ext cx="13050510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900"/>
              </a:lnSpc>
            </a:pP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Quy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tắc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2: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Bảo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vện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mũi</a:t>
            </a:r>
            <a:endParaRPr lang="en-US" sz="9000" dirty="0">
              <a:solidFill>
                <a:srgbClr val="CD4343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82969" y="3745302"/>
            <a:ext cx="7620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Không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đồ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vật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nhỏ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vào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mũi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Không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ngửi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các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chất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lạ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hóa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chất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hoặc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khói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độc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Đeo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khẩu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trang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khi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ra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ngoài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nơi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nhiều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bụi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Giữ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vệ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sinh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mũi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sạch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sẽ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Báo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người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lớn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khi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mũi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bị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chảy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máu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hoặc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khó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thở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endParaRPr lang="en-US" sz="4000" dirty="0"/>
          </a:p>
        </p:txBody>
      </p:sp>
      <p:pic>
        <p:nvPicPr>
          <p:cNvPr id="14339" name="Picture 3" descr="Trò chơi rèn luyện kỹ năng: 20 bức tranh dạy bé hiểu nguyên nhân - hậu quả của hành động sa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783" y="3543300"/>
            <a:ext cx="5663511" cy="381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43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4710" y="228600"/>
            <a:ext cx="17678400" cy="10096500"/>
          </a:xfrm>
          <a:custGeom>
            <a:avLst/>
            <a:gdLst/>
            <a:ahLst/>
            <a:cxnLst/>
            <a:rect l="l" t="t" r="r" b="b"/>
            <a:pathLst>
              <a:path w="16104439" h="8901363">
                <a:moveTo>
                  <a:pt x="0" y="0"/>
                </a:moveTo>
                <a:lnTo>
                  <a:pt x="16104438" y="0"/>
                </a:lnTo>
                <a:lnTo>
                  <a:pt x="16104438" y="8901362"/>
                </a:lnTo>
                <a:lnTo>
                  <a:pt x="0" y="89013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587235">
            <a:off x="15060098" y="553277"/>
            <a:ext cx="3674331" cy="1082258"/>
          </a:xfrm>
          <a:custGeom>
            <a:avLst/>
            <a:gdLst/>
            <a:ahLst/>
            <a:cxnLst/>
            <a:rect l="l" t="t" r="r" b="b"/>
            <a:pathLst>
              <a:path w="3674331" h="1082258">
                <a:moveTo>
                  <a:pt x="0" y="0"/>
                </a:moveTo>
                <a:lnTo>
                  <a:pt x="3674331" y="0"/>
                </a:lnTo>
                <a:lnTo>
                  <a:pt x="3674331" y="1082257"/>
                </a:lnTo>
                <a:lnTo>
                  <a:pt x="0" y="10822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8115299"/>
            <a:ext cx="1638300" cy="1851341"/>
          </a:xfrm>
          <a:custGeom>
            <a:avLst/>
            <a:gdLst/>
            <a:ahLst/>
            <a:cxnLst/>
            <a:rect l="l" t="t" r="r" b="b"/>
            <a:pathLst>
              <a:path w="2773012" h="3170804">
                <a:moveTo>
                  <a:pt x="0" y="0"/>
                </a:moveTo>
                <a:lnTo>
                  <a:pt x="2773012" y="0"/>
                </a:lnTo>
                <a:lnTo>
                  <a:pt x="2773012" y="3170804"/>
                </a:lnTo>
                <a:lnTo>
                  <a:pt x="0" y="31708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1834426" y="1607852"/>
            <a:ext cx="15824620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900"/>
              </a:lnSpc>
            </a:pP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Quy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tắc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3: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Bảo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vệ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răng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,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miệng</a:t>
            </a:r>
            <a:endParaRPr lang="en-US" sz="9000" dirty="0">
              <a:solidFill>
                <a:srgbClr val="CD4343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0" y="5600700"/>
            <a:ext cx="3048000" cy="1981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3092589"/>
            <a:ext cx="9296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Chỉ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ăn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thức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ăn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sạch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chín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và</a:t>
            </a:r>
            <a:r>
              <a:rPr lang="en-US" altLang="en-US" sz="4000" dirty="0">
                <a:latin typeface="Arial" panose="020B0604020202020204" pitchFamily="34" charset="0"/>
              </a:rPr>
              <a:t> an </a:t>
            </a:r>
            <a:r>
              <a:rPr lang="en-US" altLang="en-US" sz="4000" dirty="0" err="1">
                <a:latin typeface="Arial" panose="020B0604020202020204" pitchFamily="34" charset="0"/>
              </a:rPr>
              <a:t>toàn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Không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ăn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hoặc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nếm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thử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thuốc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hóa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chất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khi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chưa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được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người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lớn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phép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Đánh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răng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ít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nhất</a:t>
            </a:r>
            <a:r>
              <a:rPr lang="en-US" altLang="en-US" sz="4000" dirty="0">
                <a:latin typeface="Arial" panose="020B0604020202020204" pitchFamily="34" charset="0"/>
              </a:rPr>
              <a:t> 2 </a:t>
            </a:r>
            <a:r>
              <a:rPr lang="en-US" altLang="en-US" sz="4000" dirty="0" err="1">
                <a:latin typeface="Arial" panose="020B0604020202020204" pitchFamily="34" charset="0"/>
              </a:rPr>
              <a:t>lần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mỗi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ngày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Không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ăn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thức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ăn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ôi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thiu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rơi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xuống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đất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Súc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miệng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sạch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sau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khi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ăn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endParaRPr lang="en-US" sz="4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964" y="4121272"/>
            <a:ext cx="6970018" cy="55780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4768" y="419100"/>
            <a:ext cx="16104439" cy="8901363"/>
          </a:xfrm>
          <a:custGeom>
            <a:avLst/>
            <a:gdLst/>
            <a:ahLst/>
            <a:cxnLst/>
            <a:rect l="l" t="t" r="r" b="b"/>
            <a:pathLst>
              <a:path w="16104439" h="8901363">
                <a:moveTo>
                  <a:pt x="0" y="0"/>
                </a:moveTo>
                <a:lnTo>
                  <a:pt x="16104438" y="0"/>
                </a:lnTo>
                <a:lnTo>
                  <a:pt x="16104438" y="8901362"/>
                </a:lnTo>
                <a:lnTo>
                  <a:pt x="0" y="89013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736615">
            <a:off x="665475" y="8087079"/>
            <a:ext cx="3258528" cy="1090126"/>
          </a:xfrm>
          <a:custGeom>
            <a:avLst/>
            <a:gdLst/>
            <a:ahLst/>
            <a:cxnLst/>
            <a:rect l="l" t="t" r="r" b="b"/>
            <a:pathLst>
              <a:path w="3258528" h="1090126">
                <a:moveTo>
                  <a:pt x="0" y="0"/>
                </a:moveTo>
                <a:lnTo>
                  <a:pt x="3258528" y="0"/>
                </a:lnTo>
                <a:lnTo>
                  <a:pt x="3258528" y="1090126"/>
                </a:lnTo>
                <a:lnTo>
                  <a:pt x="0" y="10901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935200" y="659714"/>
            <a:ext cx="2707156" cy="1976701"/>
          </a:xfrm>
          <a:custGeom>
            <a:avLst/>
            <a:gdLst/>
            <a:ahLst/>
            <a:cxnLst/>
            <a:rect l="l" t="t" r="r" b="b"/>
            <a:pathLst>
              <a:path w="2674653" h="2567667">
                <a:moveTo>
                  <a:pt x="0" y="0"/>
                </a:moveTo>
                <a:lnTo>
                  <a:pt x="2674653" y="0"/>
                </a:lnTo>
                <a:lnTo>
                  <a:pt x="2674653" y="2567666"/>
                </a:lnTo>
                <a:lnTo>
                  <a:pt x="0" y="25676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2971800" y="1333500"/>
            <a:ext cx="10820399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900"/>
              </a:lnSpc>
            </a:pP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Quy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tắc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4: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Bảo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vệ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tai</a:t>
            </a:r>
            <a:endParaRPr lang="en-US" sz="9000" dirty="0">
              <a:solidFill>
                <a:srgbClr val="CD4343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85925" y="3178952"/>
            <a:ext cx="7696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Không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vật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lạ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vào</a:t>
            </a:r>
            <a:r>
              <a:rPr lang="en-US" altLang="en-US" sz="4000" dirty="0">
                <a:latin typeface="Arial" panose="020B0604020202020204" pitchFamily="34" charset="0"/>
              </a:rPr>
              <a:t> tai.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Không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nghe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nhạc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quá</a:t>
            </a:r>
            <a:r>
              <a:rPr lang="en-US" altLang="en-US" sz="4000" dirty="0">
                <a:latin typeface="Arial" panose="020B0604020202020204" pitchFamily="34" charset="0"/>
              </a:rPr>
              <a:t> to </a:t>
            </a:r>
            <a:r>
              <a:rPr lang="en-US" altLang="en-US" sz="4000" dirty="0" err="1">
                <a:latin typeface="Arial" panose="020B0604020202020204" pitchFamily="34" charset="0"/>
              </a:rPr>
              <a:t>hoặc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quá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lâu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Tránh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xa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nơi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có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tiếng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ồn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lớn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Không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tự</a:t>
            </a:r>
            <a:r>
              <a:rPr lang="en-US" altLang="en-US" sz="4000" dirty="0">
                <a:latin typeface="Arial" panose="020B0604020202020204" pitchFamily="34" charset="0"/>
              </a:rPr>
              <a:t> ý </a:t>
            </a:r>
            <a:r>
              <a:rPr lang="en-US" altLang="en-US" sz="4000" dirty="0" err="1">
                <a:latin typeface="Arial" panose="020B0604020202020204" pitchFamily="34" charset="0"/>
              </a:rPr>
              <a:t>ngoáy</a:t>
            </a:r>
            <a:r>
              <a:rPr lang="en-US" altLang="en-US" sz="4000" dirty="0">
                <a:latin typeface="Arial" panose="020B0604020202020204" pitchFamily="34" charset="0"/>
              </a:rPr>
              <a:t> tai </a:t>
            </a:r>
            <a:r>
              <a:rPr lang="en-US" altLang="en-US" sz="4000" dirty="0" err="1">
                <a:latin typeface="Arial" panose="020B0604020202020204" pitchFamily="34" charset="0"/>
              </a:rPr>
              <a:t>bằng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vật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nhọn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Khi</a:t>
            </a:r>
            <a:r>
              <a:rPr lang="en-US" altLang="en-US" sz="4000" dirty="0">
                <a:latin typeface="Arial" panose="020B0604020202020204" pitchFamily="34" charset="0"/>
              </a:rPr>
              <a:t> tai </a:t>
            </a:r>
            <a:r>
              <a:rPr lang="en-US" altLang="en-US" sz="4000" dirty="0" err="1">
                <a:latin typeface="Arial" panose="020B0604020202020204" pitchFamily="34" charset="0"/>
              </a:rPr>
              <a:t>đau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hoặc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chảy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dịch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cần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báo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ngay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người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lớn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endParaRPr lang="en-US" sz="4000" dirty="0"/>
          </a:p>
        </p:txBody>
      </p:sp>
      <p:pic>
        <p:nvPicPr>
          <p:cNvPr id="17411" name="Picture 3" descr="Cách lấy ráy tai cho trẻ bằng tăm bông đúng và an toà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513" y="3136182"/>
            <a:ext cx="6667500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8606" y="291182"/>
            <a:ext cx="16104439" cy="8901363"/>
          </a:xfrm>
          <a:custGeom>
            <a:avLst/>
            <a:gdLst/>
            <a:ahLst/>
            <a:cxnLst/>
            <a:rect l="l" t="t" r="r" b="b"/>
            <a:pathLst>
              <a:path w="16104439" h="8901363">
                <a:moveTo>
                  <a:pt x="0" y="0"/>
                </a:moveTo>
                <a:lnTo>
                  <a:pt x="16104438" y="0"/>
                </a:lnTo>
                <a:lnTo>
                  <a:pt x="16104438" y="8901362"/>
                </a:lnTo>
                <a:lnTo>
                  <a:pt x="0" y="89013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82600" y="7239062"/>
            <a:ext cx="3014778" cy="2850336"/>
          </a:xfrm>
          <a:custGeom>
            <a:avLst/>
            <a:gdLst/>
            <a:ahLst/>
            <a:cxnLst/>
            <a:rect l="l" t="t" r="r" b="b"/>
            <a:pathLst>
              <a:path w="3014778" h="2850336">
                <a:moveTo>
                  <a:pt x="0" y="0"/>
                </a:moveTo>
                <a:lnTo>
                  <a:pt x="3014779" y="0"/>
                </a:lnTo>
                <a:lnTo>
                  <a:pt x="3014779" y="2850335"/>
                </a:lnTo>
                <a:lnTo>
                  <a:pt x="0" y="28503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70680" y="1028700"/>
            <a:ext cx="2883682" cy="1782640"/>
          </a:xfrm>
          <a:custGeom>
            <a:avLst/>
            <a:gdLst/>
            <a:ahLst/>
            <a:cxnLst/>
            <a:rect l="l" t="t" r="r" b="b"/>
            <a:pathLst>
              <a:path w="2883682" h="1782640">
                <a:moveTo>
                  <a:pt x="0" y="0"/>
                </a:moveTo>
                <a:lnTo>
                  <a:pt x="2883682" y="0"/>
                </a:lnTo>
                <a:lnTo>
                  <a:pt x="2883682" y="1782640"/>
                </a:lnTo>
                <a:lnTo>
                  <a:pt x="0" y="17826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3"/>
          <p:cNvSpPr txBox="1"/>
          <p:nvPr/>
        </p:nvSpPr>
        <p:spPr>
          <a:xfrm>
            <a:off x="3975463" y="692819"/>
            <a:ext cx="13964910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900"/>
              </a:lnSpc>
            </a:pP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Quy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tắc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5: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Bảo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vệ</a:t>
            </a:r>
            <a:r>
              <a:rPr lang="en-US" sz="9000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tay</a:t>
            </a:r>
            <a:endParaRPr lang="en-US" sz="9000" dirty="0">
              <a:solidFill>
                <a:srgbClr val="CD4343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4793" y="4080918"/>
            <a:ext cx="867089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Rửa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tay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thường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xuyên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bằng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xà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phòng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Không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chạm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vào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vật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nóng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sắc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nhọn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hoặc</a:t>
            </a:r>
            <a:r>
              <a:rPr lang="en-US" altLang="en-US" sz="4000" dirty="0">
                <a:latin typeface="Arial" panose="020B0604020202020204" pitchFamily="34" charset="0"/>
              </a:rPr>
              <a:t> ổ </a:t>
            </a:r>
            <a:r>
              <a:rPr lang="en-US" altLang="en-US" sz="4000" dirty="0" err="1">
                <a:latin typeface="Arial" panose="020B0604020202020204" pitchFamily="34" charset="0"/>
              </a:rPr>
              <a:t>điện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Giữ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cơ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thể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sạch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sẽ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tắm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rửa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hằng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ngày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Mặc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quần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áo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phù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hợp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với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thời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tiết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4000" dirty="0" err="1">
                <a:latin typeface="Arial" panose="020B0604020202020204" pitchFamily="34" charset="0"/>
              </a:rPr>
              <a:t>Báo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cho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người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lớn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khi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bị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đau</a:t>
            </a:r>
            <a:r>
              <a:rPr lang="en-US" altLang="en-US" sz="4000" dirty="0">
                <a:latin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</a:rPr>
              <a:t>ngứa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hoặc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trầy</a:t>
            </a:r>
            <a:r>
              <a:rPr lang="en-US" altLang="en-US" sz="4000" dirty="0">
                <a:latin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</a:rPr>
              <a:t>xước</a:t>
            </a:r>
            <a:r>
              <a:rPr lang="en-US" altLang="en-US" sz="4000" dirty="0">
                <a:latin typeface="Arial" panose="020B0604020202020204" pitchFamily="34" charset="0"/>
              </a:rPr>
              <a:t>. </a:t>
            </a:r>
          </a:p>
          <a:p>
            <a:endParaRPr lang="en-US" sz="4000" dirty="0"/>
          </a:p>
        </p:txBody>
      </p:sp>
      <p:sp>
        <p:nvSpPr>
          <p:cNvPr id="11" name="AutoShape 3" descr="Ảnh đã tạo: Cô bé vui vẻ đánh ră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5" descr="Ảnh đã tạo: Cô bé vui vẻ đánh ră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Quy trình rửa tay 6 bướ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1962397"/>
            <a:ext cx="8491573" cy="512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15446">
            <a:off x="-927668" y="-6825163"/>
            <a:ext cx="19872358" cy="10803337"/>
          </a:xfrm>
          <a:custGeom>
            <a:avLst/>
            <a:gdLst/>
            <a:ahLst/>
            <a:cxnLst/>
            <a:rect l="l" t="t" r="r" b="b"/>
            <a:pathLst>
              <a:path w="19872358" h="10803337">
                <a:moveTo>
                  <a:pt x="0" y="0"/>
                </a:moveTo>
                <a:lnTo>
                  <a:pt x="19872358" y="0"/>
                </a:lnTo>
                <a:lnTo>
                  <a:pt x="19872358" y="10803337"/>
                </a:lnTo>
                <a:lnTo>
                  <a:pt x="0" y="108033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80400" y="476970"/>
            <a:ext cx="2483089" cy="2839291"/>
          </a:xfrm>
          <a:custGeom>
            <a:avLst/>
            <a:gdLst/>
            <a:ahLst/>
            <a:cxnLst/>
            <a:rect l="l" t="t" r="r" b="b"/>
            <a:pathLst>
              <a:path w="2483089" h="2839291">
                <a:moveTo>
                  <a:pt x="0" y="0"/>
                </a:moveTo>
                <a:lnTo>
                  <a:pt x="2483090" y="0"/>
                </a:lnTo>
                <a:lnTo>
                  <a:pt x="2483090" y="2839292"/>
                </a:lnTo>
                <a:lnTo>
                  <a:pt x="0" y="28392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974658" y="1028700"/>
            <a:ext cx="2698191" cy="2551017"/>
          </a:xfrm>
          <a:custGeom>
            <a:avLst/>
            <a:gdLst/>
            <a:ahLst/>
            <a:cxnLst/>
            <a:rect l="l" t="t" r="r" b="b"/>
            <a:pathLst>
              <a:path w="2698191" h="2551017">
                <a:moveTo>
                  <a:pt x="0" y="0"/>
                </a:moveTo>
                <a:lnTo>
                  <a:pt x="2698191" y="0"/>
                </a:lnTo>
                <a:lnTo>
                  <a:pt x="2698191" y="2551017"/>
                </a:lnTo>
                <a:lnTo>
                  <a:pt x="0" y="25510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312933" y="1085850"/>
            <a:ext cx="13662133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000" dirty="0">
                <a:solidFill>
                  <a:srgbClr val="FFFF00"/>
                </a:solidFill>
                <a:latin typeface="Sriracha"/>
                <a:ea typeface="Sriracha"/>
                <a:cs typeface="Sriracha"/>
                <a:sym typeface="Sriracha"/>
              </a:rPr>
              <a:t>5 </a:t>
            </a:r>
            <a:r>
              <a:rPr lang="en-US" sz="9000" dirty="0" err="1">
                <a:solidFill>
                  <a:srgbClr val="FFFF00"/>
                </a:solidFill>
                <a:latin typeface="Sriracha"/>
                <a:ea typeface="Sriracha"/>
                <a:cs typeface="Sriracha"/>
                <a:sym typeface="Sriracha"/>
              </a:rPr>
              <a:t>lời</a:t>
            </a:r>
            <a:r>
              <a:rPr lang="en-US" sz="9000" dirty="0">
                <a:solidFill>
                  <a:srgbClr val="FFFF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>
                <a:solidFill>
                  <a:srgbClr val="FFFF00"/>
                </a:solidFill>
                <a:latin typeface="Sriracha"/>
                <a:ea typeface="Sriracha"/>
                <a:cs typeface="Sriracha"/>
                <a:sym typeface="Sriracha"/>
              </a:rPr>
              <a:t>nhắc</a:t>
            </a:r>
            <a:r>
              <a:rPr lang="en-US" sz="9000" dirty="0">
                <a:solidFill>
                  <a:srgbClr val="FFFF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>
                <a:solidFill>
                  <a:srgbClr val="FFFF00"/>
                </a:solidFill>
                <a:latin typeface="Sriracha"/>
                <a:ea typeface="Sriracha"/>
                <a:cs typeface="Sriracha"/>
                <a:sym typeface="Sriracha"/>
              </a:rPr>
              <a:t>vàng</a:t>
            </a:r>
            <a:r>
              <a:rPr lang="en-US" sz="9000" dirty="0">
                <a:solidFill>
                  <a:srgbClr val="FFFF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>
                <a:solidFill>
                  <a:srgbClr val="FFFF00"/>
                </a:solidFill>
                <a:latin typeface="Sriracha"/>
                <a:ea typeface="Sriracha"/>
                <a:cs typeface="Sriracha"/>
                <a:sym typeface="Sriracha"/>
              </a:rPr>
              <a:t>của</a:t>
            </a:r>
            <a:r>
              <a:rPr lang="en-US" sz="9000" dirty="0">
                <a:solidFill>
                  <a:srgbClr val="FFFF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>
                <a:solidFill>
                  <a:srgbClr val="FFFF00"/>
                </a:solidFill>
                <a:latin typeface="Sriracha"/>
                <a:ea typeface="Sriracha"/>
                <a:cs typeface="Sriracha"/>
                <a:sym typeface="Sriracha"/>
              </a:rPr>
              <a:t>tôi</a:t>
            </a:r>
            <a:endParaRPr lang="en-US" sz="9000" dirty="0">
              <a:solidFill>
                <a:srgbClr val="FFFF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667250" y="4279010"/>
            <a:ext cx="1435102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999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01 </a:t>
            </a:r>
            <a:r>
              <a:rPr lang="vi-VN" sz="4000" b="1" dirty="0" smtClean="0"/>
              <a:t>"</a:t>
            </a:r>
            <a:r>
              <a:rPr lang="vi-VN" sz="4000" b="1" dirty="0"/>
              <a:t>Mắt nhìn sáng – Tai nghe </a:t>
            </a:r>
            <a:r>
              <a:rPr lang="vi-VN" sz="4000" b="1" dirty="0" smtClean="0"/>
              <a:t>hay</a:t>
            </a:r>
            <a:endParaRPr lang="en-US" sz="3999" dirty="0">
              <a:solidFill>
                <a:srgbClr val="CD4343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657725" y="5686361"/>
            <a:ext cx="14092207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02 </a:t>
            </a:r>
            <a:r>
              <a:rPr lang="vi-VN" sz="4000" b="1" dirty="0" smtClean="0"/>
              <a:t>Mũi </a:t>
            </a:r>
            <a:r>
              <a:rPr lang="vi-VN" sz="4000" b="1" dirty="0"/>
              <a:t>ngửi sạch – Lưỡi nếm </a:t>
            </a:r>
            <a:r>
              <a:rPr lang="vi-VN" sz="4000" b="1" dirty="0" smtClean="0"/>
              <a:t>ngay</a:t>
            </a:r>
            <a:endParaRPr lang="en-US" sz="3999" dirty="0">
              <a:solidFill>
                <a:srgbClr val="CD4343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676775" y="7120404"/>
            <a:ext cx="8162534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03 </a:t>
            </a:r>
            <a:r>
              <a:rPr lang="vi-VN" sz="4000" b="1" dirty="0" smtClean="0"/>
              <a:t>Da </a:t>
            </a:r>
            <a:r>
              <a:rPr lang="vi-VN" sz="4000" b="1" dirty="0"/>
              <a:t>luôn khỏe – Giữ hằng </a:t>
            </a:r>
            <a:r>
              <a:rPr lang="vi-VN" sz="4000" b="1" dirty="0" smtClean="0"/>
              <a:t>ngày</a:t>
            </a:r>
            <a:endParaRPr lang="en-US" sz="3999" dirty="0">
              <a:solidFill>
                <a:srgbClr val="CD4343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648200" y="8267700"/>
            <a:ext cx="8162534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 dirty="0" smtClean="0">
                <a:solidFill>
                  <a:srgbClr val="CD4343"/>
                </a:solidFill>
                <a:latin typeface="Sriracha"/>
                <a:ea typeface="Sriracha"/>
                <a:cs typeface="Sriracha"/>
                <a:sym typeface="Sriracha"/>
              </a:rPr>
              <a:t>04 </a:t>
            </a:r>
            <a:r>
              <a:rPr lang="vi-VN" sz="4000" b="1" dirty="0" smtClean="0"/>
              <a:t>Năm </a:t>
            </a:r>
            <a:r>
              <a:rPr lang="vi-VN" sz="4000" b="1" dirty="0"/>
              <a:t>giác quan tốt mỗi ngày!"</a:t>
            </a:r>
            <a:endParaRPr lang="vi-VN" sz="4000" dirty="0"/>
          </a:p>
          <a:p>
            <a:pPr algn="l">
              <a:lnSpc>
                <a:spcPts val="4399"/>
              </a:lnSpc>
            </a:pPr>
            <a:endParaRPr lang="en-US" sz="3999" dirty="0">
              <a:solidFill>
                <a:srgbClr val="CD4343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/>
          <p:cNvSpPr txBox="1"/>
          <p:nvPr/>
        </p:nvSpPr>
        <p:spPr>
          <a:xfrm>
            <a:off x="1490329" y="876300"/>
            <a:ext cx="16340471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900"/>
              </a:lnSpc>
            </a:pP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Trò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chơi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 1: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Nhìn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nhanh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nói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đúng</a:t>
            </a:r>
            <a:endParaRPr lang="en-US" sz="90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91466" y="2659966"/>
            <a:ext cx="4604534" cy="2407334"/>
            <a:chOff x="5147481" y="2628900"/>
            <a:chExt cx="8035119" cy="3962400"/>
          </a:xfrm>
        </p:grpSpPr>
        <p:pic>
          <p:nvPicPr>
            <p:cNvPr id="4" name="Picture 2" descr="Pestañas De Dibujos Animados PNG ,dibujos Clipart De Dibujos Animados,  Imágenes Prediseñadas De Pestañas, Pegatina Clipart Persona Ojo Con  Pestañas Y Pestañas Largas Ilustración Vectorial Caricatura PNG y Vector  para Descargar Gratis |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0200" y="2628900"/>
              <a:ext cx="3962400" cy="396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Pestañas De Dibujos Animados PNG ,dibujos Clipart De Dibujos Animados,  Imágenes Prediseñadas De Pestañas, Pegatina Clipart Persona Ojo Con  Pestañas Y Pestañas Largas Ilustración Vectorial Caricatura PNG y Vector  para Descargar Gratis |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147481" y="2628900"/>
              <a:ext cx="4191000" cy="396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2" descr="Xem tướng tai đàn ông đoán vận mệnh giàu sang hay bần hà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00" t="914" r="7000" b="1950"/>
          <a:stretch/>
        </p:blipFill>
        <p:spPr bwMode="auto">
          <a:xfrm>
            <a:off x="1468720" y="5886188"/>
            <a:ext cx="3179480" cy="411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os Manos De Los Niños En Un Fondo Aislado Fotos, retratos, imágenes y  fotografía de archivo libres de derecho. Image 2383772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058" y="3202827"/>
            <a:ext cx="6229868" cy="455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ÌNH ẢNH MẦM NON: Cái MIỆ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15362" b="20827"/>
          <a:stretch/>
        </p:blipFill>
        <p:spPr bwMode="auto">
          <a:xfrm>
            <a:off x="12115514" y="7497331"/>
            <a:ext cx="4724400" cy="26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ình ảnh Một Chiếc Mũi Hoạt Hình Với Kích Thước Cực Lớn Với Vẻ Ngoài Hài  Hước Và Vui Tươi PNG , Mũi Người, Mũi Hoạt Hình, Mũi PNG trong suốt và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2190340"/>
            <a:ext cx="47244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46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/>
          <p:cNvSpPr txBox="1"/>
          <p:nvPr/>
        </p:nvSpPr>
        <p:spPr>
          <a:xfrm>
            <a:off x="317192" y="503901"/>
            <a:ext cx="17373600" cy="25680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Trò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chơi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 2: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Đập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tay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vào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hình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</a:p>
          <a:p>
            <a:pPr algn="ctr">
              <a:lnSpc>
                <a:spcPts val="9900"/>
              </a:lnSpc>
            </a:pP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theo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yêu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cầu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endParaRPr lang="en-US" sz="90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91466" y="2659966"/>
            <a:ext cx="4604534" cy="2407334"/>
            <a:chOff x="5147481" y="2628900"/>
            <a:chExt cx="8035119" cy="3962400"/>
          </a:xfrm>
        </p:grpSpPr>
        <p:pic>
          <p:nvPicPr>
            <p:cNvPr id="4" name="Picture 2" descr="Pestañas De Dibujos Animados PNG ,dibujos Clipart De Dibujos Animados,  Imágenes Prediseñadas De Pestañas, Pegatina Clipart Persona Ojo Con  Pestañas Y Pestañas Largas Ilustración Vectorial Caricatura PNG y Vector  para Descargar Gratis |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0200" y="2628900"/>
              <a:ext cx="3962400" cy="396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Pestañas De Dibujos Animados PNG ,dibujos Clipart De Dibujos Animados,  Imágenes Prediseñadas De Pestañas, Pegatina Clipart Persona Ojo Con  Pestañas Y Pestañas Largas Ilustración Vectorial Caricatura PNG y Vector  para Descargar Gratis |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147481" y="2628900"/>
              <a:ext cx="4191000" cy="396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2" descr="Xem tướng tai đàn ông đoán vận mệnh giàu sang hay bần hà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00" t="914" r="7000" b="1950"/>
          <a:stretch/>
        </p:blipFill>
        <p:spPr bwMode="auto">
          <a:xfrm>
            <a:off x="1468720" y="5886188"/>
            <a:ext cx="3179480" cy="411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os Manos De Los Niños En Un Fondo Aislado Fotos, retratos, imágenes y  fotografía de archivo libres de derecho. Image 2383772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058" y="3202827"/>
            <a:ext cx="6229868" cy="455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ÌNH ẢNH MẦM NON: Cái MIỆ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15362" b="20827"/>
          <a:stretch/>
        </p:blipFill>
        <p:spPr bwMode="auto">
          <a:xfrm>
            <a:off x="12115514" y="7497331"/>
            <a:ext cx="4724400" cy="26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ình ảnh Một Chiếc Mũi Hoạt Hình Với Kích Thước Cực Lớn Với Vẻ Ngoài Hài  Hước Và Vui Tươi PNG , Mũi Người, Mũi Hoạt Hình, Mũi PNG trong suốt và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2190340"/>
            <a:ext cx="47244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91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62633" y="1130720"/>
            <a:ext cx="14762735" cy="8025559"/>
          </a:xfrm>
          <a:custGeom>
            <a:avLst/>
            <a:gdLst/>
            <a:ahLst/>
            <a:cxnLst/>
            <a:rect l="l" t="t" r="r" b="b"/>
            <a:pathLst>
              <a:path w="14762735" h="8025559">
                <a:moveTo>
                  <a:pt x="0" y="0"/>
                </a:moveTo>
                <a:lnTo>
                  <a:pt x="14762734" y="0"/>
                </a:lnTo>
                <a:lnTo>
                  <a:pt x="14762734" y="8025560"/>
                </a:lnTo>
                <a:lnTo>
                  <a:pt x="0" y="8025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154914" y="3447445"/>
            <a:ext cx="11466086" cy="2568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000" dirty="0" err="1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Cảm</a:t>
            </a:r>
            <a:r>
              <a:rPr lang="en-US" sz="9000" dirty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ơn</a:t>
            </a:r>
            <a:r>
              <a:rPr lang="en-US" sz="9000" dirty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mọi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người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đã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quan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tâm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theo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90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dõi</a:t>
            </a:r>
            <a:r>
              <a:rPr lang="en-US" sz="90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!</a:t>
            </a:r>
            <a:endParaRPr lang="en-US" sz="90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6" name="Freeform 6"/>
          <p:cNvSpPr/>
          <p:nvPr/>
        </p:nvSpPr>
        <p:spPr>
          <a:xfrm rot="-1322698">
            <a:off x="13773244" y="7559003"/>
            <a:ext cx="3766556" cy="1218994"/>
          </a:xfrm>
          <a:custGeom>
            <a:avLst/>
            <a:gdLst/>
            <a:ahLst/>
            <a:cxnLst/>
            <a:rect l="l" t="t" r="r" b="b"/>
            <a:pathLst>
              <a:path w="3766556" h="1218994">
                <a:moveTo>
                  <a:pt x="0" y="0"/>
                </a:moveTo>
                <a:lnTo>
                  <a:pt x="3766555" y="0"/>
                </a:lnTo>
                <a:lnTo>
                  <a:pt x="3766555" y="1218994"/>
                </a:lnTo>
                <a:lnTo>
                  <a:pt x="0" y="12189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1341118"/>
            <a:ext cx="3641361" cy="2694607"/>
          </a:xfrm>
          <a:custGeom>
            <a:avLst/>
            <a:gdLst/>
            <a:ahLst/>
            <a:cxnLst/>
            <a:rect l="l" t="t" r="r" b="b"/>
            <a:pathLst>
              <a:path w="3641361" h="2694607">
                <a:moveTo>
                  <a:pt x="0" y="0"/>
                </a:moveTo>
                <a:lnTo>
                  <a:pt x="3641361" y="0"/>
                </a:lnTo>
                <a:lnTo>
                  <a:pt x="3641361" y="2694607"/>
                </a:lnTo>
                <a:lnTo>
                  <a:pt x="0" y="26946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421714">
            <a:off x="1290136" y="6873252"/>
            <a:ext cx="3126214" cy="1932569"/>
          </a:xfrm>
          <a:custGeom>
            <a:avLst/>
            <a:gdLst/>
            <a:ahLst/>
            <a:cxnLst/>
            <a:rect l="l" t="t" r="r" b="b"/>
            <a:pathLst>
              <a:path w="3126214" h="1932569">
                <a:moveTo>
                  <a:pt x="0" y="0"/>
                </a:moveTo>
                <a:lnTo>
                  <a:pt x="3126214" y="0"/>
                </a:lnTo>
                <a:lnTo>
                  <a:pt x="3126214" y="1932568"/>
                </a:lnTo>
                <a:lnTo>
                  <a:pt x="0" y="19325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824574" y="1130720"/>
            <a:ext cx="2434726" cy="2337337"/>
          </a:xfrm>
          <a:custGeom>
            <a:avLst/>
            <a:gdLst/>
            <a:ahLst/>
            <a:cxnLst/>
            <a:rect l="l" t="t" r="r" b="b"/>
            <a:pathLst>
              <a:path w="2434726" h="2337337">
                <a:moveTo>
                  <a:pt x="0" y="0"/>
                </a:moveTo>
                <a:lnTo>
                  <a:pt x="2434726" y="0"/>
                </a:lnTo>
                <a:lnTo>
                  <a:pt x="2434726" y="2337338"/>
                </a:lnTo>
                <a:lnTo>
                  <a:pt x="0" y="23373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8600" y="114300"/>
            <a:ext cx="17907000" cy="9906000"/>
          </a:xfrm>
          <a:custGeom>
            <a:avLst/>
            <a:gdLst/>
            <a:ahLst/>
            <a:cxnLst/>
            <a:rect l="l" t="t" r="r" b="b"/>
            <a:pathLst>
              <a:path w="15120507" h="8357517">
                <a:moveTo>
                  <a:pt x="0" y="0"/>
                </a:moveTo>
                <a:lnTo>
                  <a:pt x="15120506" y="0"/>
                </a:lnTo>
                <a:lnTo>
                  <a:pt x="15120506" y="8357516"/>
                </a:lnTo>
                <a:lnTo>
                  <a:pt x="0" y="8357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Rounded Rectangle 3"/>
          <p:cNvSpPr/>
          <p:nvPr/>
        </p:nvSpPr>
        <p:spPr>
          <a:xfrm>
            <a:off x="666750" y="1028700"/>
            <a:ext cx="4895850" cy="342900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2801599" y="5829300"/>
            <a:ext cx="4782688" cy="3429000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785637" y="3352800"/>
            <a:ext cx="4781550" cy="3429000"/>
          </a:xfrm>
          <a:prstGeom prst="roundRect">
            <a:avLst/>
          </a:prstGeom>
          <a:solidFill>
            <a:srgbClr val="00B0F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38200" y="5829300"/>
            <a:ext cx="4724400" cy="34290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2801599" y="1028700"/>
            <a:ext cx="4782687" cy="34290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81200" y="488736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sz="287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89394" y="5289336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287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08282" y="2743199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sz="287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321063" y="483617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sz="28700" b="1" cap="none" spc="0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360434" y="5289335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sz="287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555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1447800" y="952500"/>
            <a:ext cx="14935200" cy="8382000"/>
          </a:xfrm>
          <a:prstGeom prst="cloudCallout">
            <a:avLst>
              <a:gd name="adj1" fmla="val -56471"/>
              <a:gd name="adj2" fmla="val -51313"/>
            </a:avLst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172200" y="2171700"/>
            <a:ext cx="4724400" cy="126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Câu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đố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:</a:t>
            </a:r>
            <a:endParaRPr lang="en-US" sz="138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660478"/>
            <a:ext cx="4724400" cy="129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endParaRPr lang="en-US" sz="138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2286000" y="3619500"/>
            <a:ext cx="13716000" cy="4962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riracha"/>
                <a:cs typeface="Times New Roman" panose="02020603050405020304" pitchFamily="18" charset="0"/>
                <a:sym typeface="Sriracha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lanh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algn="ctr">
              <a:lnSpc>
                <a:spcPts val="9900"/>
              </a:lnSpc>
            </a:pP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ea typeface="Sriracha"/>
              <a:cs typeface="Times New Roman" panose="02020603050405020304" pitchFamily="18" charset="0"/>
              <a:sym typeface="Sriracha"/>
            </a:endParaRPr>
          </a:p>
        </p:txBody>
      </p:sp>
    </p:spTree>
    <p:extLst>
      <p:ext uri="{BB962C8B-B14F-4D97-AF65-F5344CB8AC3E}">
        <p14:creationId xmlns:p14="http://schemas.microsoft.com/office/powerpoint/2010/main" val="294981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147481" y="2628900"/>
            <a:ext cx="8035119" cy="3962400"/>
            <a:chOff x="5147481" y="2628900"/>
            <a:chExt cx="8035119" cy="3962400"/>
          </a:xfrm>
        </p:grpSpPr>
        <p:pic>
          <p:nvPicPr>
            <p:cNvPr id="1026" name="Picture 2" descr="Pestañas De Dibujos Animados PNG ,dibujos Clipart De Dibujos Animados,  Imágenes Prediseñadas De Pestañas, Pegatina Clipart Persona Ojo Con  Pestañas Y Pestañas Largas Ilustración Vectorial Caricatura PNG y Vector  para Descargar Gratis |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0200" y="2628900"/>
              <a:ext cx="3962400" cy="396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 descr="Pestañas De Dibujos Animados PNG ,dibujos Clipart De Dibujos Animados,  Imágenes Prediseñadas De Pestañas, Pegatina Clipart Persona Ojo Con  Pestañas Y Pestañas Largas Ilustración Vectorial Caricatura PNG y Vector  para Descargar Gratis |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147481" y="2628900"/>
              <a:ext cx="4191000" cy="396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Công nghệ hình ảnh trên Tivi Toshib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5304" y="6438900"/>
            <a:ext cx="4609891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ình ảnh Hoa Nhỏ PNG, Vector, PSD, và biểu tượng để tải về miễn phí |  pngtre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40" y="4876799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Đồng Hồ Dễ Thương Hình ảnh PNG | Vector Và Các Tập Tin PSD | Tải Về Miễn  Phí Trên Pngtre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0" y="647700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ảnh Một Con Chuồn Chuồn Xinh đẹp đậu Trên Chiếc Lá Mỏng Manh PNG , Chuồn  Chuồn, Côn Trùng, Cánh PNG trong suốt và Vector để tải xuống miễn phí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77" y="342900"/>
            <a:ext cx="3360581" cy="336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3"/>
          <p:cNvSpPr txBox="1"/>
          <p:nvPr/>
        </p:nvSpPr>
        <p:spPr>
          <a:xfrm>
            <a:off x="5715000" y="7277100"/>
            <a:ext cx="4724400" cy="129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Thị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endParaRPr lang="en-US" sz="138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</p:spTree>
    <p:extLst>
      <p:ext uri="{BB962C8B-B14F-4D97-AF65-F5344CB8AC3E}">
        <p14:creationId xmlns:p14="http://schemas.microsoft.com/office/powerpoint/2010/main" val="76487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8600" y="114300"/>
            <a:ext cx="17907000" cy="9906000"/>
          </a:xfrm>
          <a:custGeom>
            <a:avLst/>
            <a:gdLst/>
            <a:ahLst/>
            <a:cxnLst/>
            <a:rect l="l" t="t" r="r" b="b"/>
            <a:pathLst>
              <a:path w="15120507" h="8357517">
                <a:moveTo>
                  <a:pt x="0" y="0"/>
                </a:moveTo>
                <a:lnTo>
                  <a:pt x="15120506" y="0"/>
                </a:lnTo>
                <a:lnTo>
                  <a:pt x="15120506" y="8357516"/>
                </a:lnTo>
                <a:lnTo>
                  <a:pt x="0" y="8357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Rounded Rectangle 3"/>
          <p:cNvSpPr/>
          <p:nvPr/>
        </p:nvSpPr>
        <p:spPr>
          <a:xfrm>
            <a:off x="666750" y="1028700"/>
            <a:ext cx="4895850" cy="342900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2801599" y="5829300"/>
            <a:ext cx="4782688" cy="3429000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785637" y="3352800"/>
            <a:ext cx="4781550" cy="3429000"/>
          </a:xfrm>
          <a:prstGeom prst="roundRect">
            <a:avLst/>
          </a:prstGeom>
          <a:solidFill>
            <a:srgbClr val="00B0F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38200" y="5829300"/>
            <a:ext cx="4724400" cy="34290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2801599" y="1028700"/>
            <a:ext cx="4782687" cy="34290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81200" y="488736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sz="287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89394" y="5289336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287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08282" y="2743199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sz="287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321063" y="483617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sz="28700" b="1" cap="none" spc="0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360434" y="5289335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sz="287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146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3" descr="tai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723900"/>
            <a:ext cx="3119438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4457700"/>
            <a:ext cx="2128838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38" y="723900"/>
            <a:ext cx="3205162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4430713"/>
            <a:ext cx="3040062" cy="298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loud Callout 5"/>
          <p:cNvSpPr/>
          <p:nvPr/>
        </p:nvSpPr>
        <p:spPr>
          <a:xfrm>
            <a:off x="8915400" y="1257300"/>
            <a:ext cx="9144000" cy="7848600"/>
          </a:xfrm>
          <a:prstGeom prst="cloudCallout">
            <a:avLst>
              <a:gd name="adj1" fmla="val -56471"/>
              <a:gd name="adj2" fmla="val -51313"/>
            </a:avLst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10655300" y="3619500"/>
            <a:ext cx="5346700" cy="4962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riracha"/>
                <a:cs typeface="Times New Roman" panose="02020603050405020304" pitchFamily="18" charset="0"/>
                <a:sym typeface="Sriracha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ngửi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mùi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9900"/>
              </a:lnSpc>
            </a:pP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ea typeface="Sriracha"/>
              <a:cs typeface="Times New Roman" panose="02020603050405020304" pitchFamily="18" charset="0"/>
              <a:sym typeface="Sriracha"/>
            </a:endParaRPr>
          </a:p>
        </p:txBody>
      </p:sp>
    </p:spTree>
    <p:extLst>
      <p:ext uri="{BB962C8B-B14F-4D97-AF65-F5344CB8AC3E}">
        <p14:creationId xmlns:p14="http://schemas.microsoft.com/office/powerpoint/2010/main" val="381529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 Một Chiếc Mũi Hoạt Hình Với Kích Thước Cực Lớn Với Vẻ Ngoài Hài  Hước Và Vui Tươi PNG , Mũi Người, Mũi Hoạt Hình, Mũi PNG trong suốt và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50673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ình ảnh Bánh Nhỏ PNG , Bánh Ngọt, Hoạt Hình, Anh đào PNG miễn phí tải tập  tin PSDComment và Vector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114300"/>
            <a:ext cx="51816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đùi Gà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775010"/>
            <a:ext cx="5463654" cy="546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Tô Mì đỏ Hình ảnh PNG | Vector Và Các Tập Tin PSD | Tải Về Miễn Phí Trên  Pngtre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8636" y="4076700"/>
            <a:ext cx="6161964" cy="616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10068636" y="1866900"/>
            <a:ext cx="3037764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"/>
          <p:cNvSpPr txBox="1"/>
          <p:nvPr/>
        </p:nvSpPr>
        <p:spPr>
          <a:xfrm>
            <a:off x="12115800" y="749721"/>
            <a:ext cx="4724400" cy="2539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Khứu</a:t>
            </a:r>
            <a:r>
              <a:rPr lang="en-US" sz="8800" dirty="0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Sriracha"/>
                <a:ea typeface="Sriracha"/>
                <a:cs typeface="Sriracha"/>
                <a:sym typeface="Sriracha"/>
              </a:rPr>
              <a:t>giác</a:t>
            </a:r>
            <a:endParaRPr lang="en-US" sz="13800" dirty="0">
              <a:solidFill>
                <a:srgbClr val="FF0000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</p:spTree>
    <p:extLst>
      <p:ext uri="{BB962C8B-B14F-4D97-AF65-F5344CB8AC3E}">
        <p14:creationId xmlns:p14="http://schemas.microsoft.com/office/powerpoint/2010/main" val="196415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8600" y="114300"/>
            <a:ext cx="17907000" cy="9906000"/>
          </a:xfrm>
          <a:custGeom>
            <a:avLst/>
            <a:gdLst/>
            <a:ahLst/>
            <a:cxnLst/>
            <a:rect l="l" t="t" r="r" b="b"/>
            <a:pathLst>
              <a:path w="15120507" h="8357517">
                <a:moveTo>
                  <a:pt x="0" y="0"/>
                </a:moveTo>
                <a:lnTo>
                  <a:pt x="15120506" y="0"/>
                </a:lnTo>
                <a:lnTo>
                  <a:pt x="15120506" y="8357516"/>
                </a:lnTo>
                <a:lnTo>
                  <a:pt x="0" y="83575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Rounded Rectangle 3"/>
          <p:cNvSpPr/>
          <p:nvPr/>
        </p:nvSpPr>
        <p:spPr>
          <a:xfrm>
            <a:off x="666750" y="1028700"/>
            <a:ext cx="4895850" cy="3429000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2801599" y="5829300"/>
            <a:ext cx="4782688" cy="3429000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785637" y="3352800"/>
            <a:ext cx="4781550" cy="3429000"/>
          </a:xfrm>
          <a:prstGeom prst="roundRect">
            <a:avLst/>
          </a:prstGeom>
          <a:solidFill>
            <a:srgbClr val="00B0F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38200" y="5829300"/>
            <a:ext cx="4724400" cy="34290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2801599" y="1028700"/>
            <a:ext cx="4782687" cy="34290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81200" y="488736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sz="287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89394" y="5289336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287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08282" y="2743199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sz="287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321063" y="483617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sz="28700" b="1" cap="none" spc="0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360434" y="5289335"/>
            <a:ext cx="20505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sz="287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56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535</Words>
  <Application>Microsoft Office PowerPoint</Application>
  <PresentationFormat>Custom</PresentationFormat>
  <Paragraphs>98</Paragraphs>
  <Slides>29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Calibri</vt:lpstr>
      <vt:lpstr>Public Sans</vt:lpstr>
      <vt:lpstr>Public Sans Bold</vt:lpstr>
      <vt:lpstr>Sriracha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Admin</cp:lastModifiedBy>
  <cp:revision>23</cp:revision>
  <dcterms:created xsi:type="dcterms:W3CDTF">2006-08-16T00:00:00Z</dcterms:created>
  <dcterms:modified xsi:type="dcterms:W3CDTF">2026-06-25T11:31:03Z</dcterms:modified>
  <dc:identifier>DAHNkSLoLCI</dc:identifier>
</cp:coreProperties>
</file>